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4" r:id="rId8"/>
    <p:sldId id="263" r:id="rId9"/>
    <p:sldId id="265" r:id="rId10"/>
    <p:sldId id="280" r:id="rId11"/>
    <p:sldId id="267" r:id="rId12"/>
    <p:sldId id="276" r:id="rId13"/>
    <p:sldId id="277" r:id="rId14"/>
    <p:sldId id="278" r:id="rId15"/>
    <p:sldId id="269" r:id="rId16"/>
    <p:sldId id="273" r:id="rId17"/>
    <p:sldId id="271" r:id="rId18"/>
    <p:sldId id="274" r:id="rId19"/>
    <p:sldId id="270" r:id="rId20"/>
    <p:sldId id="275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F4A8B3-A02F-4743-B0CD-DBE449B99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350D6-BC24-4238-B3CB-33B336755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C95D1-C90B-4841-9FAC-2C8C67B3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2DB9-6CF7-42C9-B4EF-7B2E84135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A7A0-61E3-425B-AB11-142569267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BFA65-7279-420E-8AFB-7E3286730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85DC-6153-4569-93A4-1D1D6BFBA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703D1-AB97-4DBD-81D4-D9C1A08C0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E1475-1338-4F59-9A51-298555B18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759F-A479-4856-917F-73286E2B3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02384-699B-404A-92BB-01BFF5549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316E8D6-5E8B-40AF-A88A-E68C06BFF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09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305800" cy="609600"/>
          </a:xfrm>
        </p:spPr>
        <p:txBody>
          <a:bodyPr/>
          <a:lstStyle/>
          <a:p>
            <a:pPr algn="ctr" eaLnBrk="1" hangingPunct="1"/>
            <a:r>
              <a:rPr lang="ru-RU" sz="1800" b="0" smtClean="0">
                <a:effectLst/>
                <a:latin typeface="Times New Roman" pitchFamily="18" charset="0"/>
              </a:rPr>
              <a:t>Муниципальное бюджетное дошкольное образовательное учреждение Курагинский детский сад №9 «Алёнушка» комбинированного вида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800600"/>
            <a:ext cx="6781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dirty="0" smtClean="0"/>
              <a:t>Воспитатели:</a:t>
            </a:r>
          </a:p>
          <a:p>
            <a:pPr algn="r" eaLnBrk="1" hangingPunct="1">
              <a:defRPr/>
            </a:pPr>
            <a:r>
              <a:rPr lang="ru-RU" dirty="0" smtClean="0"/>
              <a:t>Белоногова Л.Ю.</a:t>
            </a:r>
          </a:p>
          <a:p>
            <a:pPr algn="r" eaLnBrk="1" hangingPunct="1">
              <a:defRPr/>
            </a:pPr>
            <a:r>
              <a:rPr lang="ru-RU" dirty="0" smtClean="0"/>
              <a:t>Бердяева С.А.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8305800" cy="26670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457200" y="1371600"/>
            <a:ext cx="8382000" cy="297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Monotype Corsiva"/>
              </a:rPr>
              <a:t>"Ёлочка-зеленая иголочка"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971800" y="3886200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spc="48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(экологический проект)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228600"/>
            <a:ext cx="8693150" cy="6400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FFC000"/>
                </a:solidFill>
              </a:rPr>
              <a:t>Использовали методы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smtClean="0"/>
              <a:t>– </a:t>
            </a:r>
            <a:r>
              <a:rPr lang="ru-RU" sz="2400" smtClean="0">
                <a:effectLst/>
              </a:rPr>
              <a:t>беседы по иллюстрациям, наблюдения, игровые упражнения, сюжетно-ролевые игры, экскурсии. Работа с родителями.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chemeClr val="folHlink"/>
                </a:solidFill>
              </a:rPr>
              <a:t>Игровая деятельность</a:t>
            </a:r>
            <a:r>
              <a:rPr lang="ru-RU" sz="2400" smtClean="0"/>
              <a:t>:</a:t>
            </a:r>
            <a:endParaRPr lang="ru-RU" sz="24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C000"/>
                </a:solidFill>
              </a:rPr>
              <a:t>        Подвижные игры</a:t>
            </a:r>
            <a:r>
              <a:rPr lang="ru-RU" sz="2400" b="1" smtClean="0"/>
              <a:t>:</a:t>
            </a:r>
            <a:r>
              <a:rPr lang="ru-RU" sz="2400" smtClean="0"/>
              <a:t> </a:t>
            </a:r>
            <a:r>
              <a:rPr lang="ru-RU" sz="2400" smtClean="0">
                <a:effectLst/>
              </a:rPr>
              <a:t>« Гори, гори ясно», «Мы по лесу ходили и деревья находили», «Снежинки»</a:t>
            </a:r>
            <a:r>
              <a:rPr lang="ru-RU" sz="2400" smtClean="0"/>
              <a:t>.</a:t>
            </a:r>
            <a:endParaRPr lang="ru-RU" sz="24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C000"/>
                </a:solidFill>
              </a:rPr>
              <a:t>        Развивающие игры</a:t>
            </a:r>
            <a:r>
              <a:rPr lang="ru-RU" sz="2400" b="1" smtClean="0"/>
              <a:t>: </a:t>
            </a:r>
            <a:r>
              <a:rPr lang="ru-RU" sz="2400" smtClean="0">
                <a:effectLst/>
              </a:rPr>
              <a:t>«Найди сходство и отличие»,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«Угадай какое дерево?», «в чем отличие», «Времена года».</a:t>
            </a:r>
            <a:endParaRPr lang="ru-RU" sz="2400" b="1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C000"/>
                </a:solidFill>
              </a:rPr>
              <a:t>       Сюжетно-ролевые игры</a:t>
            </a:r>
            <a:r>
              <a:rPr lang="ru-RU" sz="2400" b="1" smtClean="0"/>
              <a:t>:</a:t>
            </a:r>
            <a:r>
              <a:rPr lang="ru-RU" sz="2400" smtClean="0"/>
              <a:t> </a:t>
            </a:r>
            <a:r>
              <a:rPr lang="ru-RU" sz="2400" smtClean="0">
                <a:effectLst/>
              </a:rPr>
              <a:t>«Прогулки в лес», «Отдых в лесу».</a:t>
            </a:r>
            <a:endParaRPr lang="ru-RU" sz="2400" b="1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C000"/>
                </a:solidFill>
              </a:rPr>
              <a:t>       Дидактические игры: </a:t>
            </a:r>
            <a:r>
              <a:rPr lang="ru-RU" sz="2400" b="1" smtClean="0"/>
              <a:t>«</a:t>
            </a:r>
            <a:r>
              <a:rPr lang="ru-RU" sz="2400" smtClean="0">
                <a:effectLst/>
              </a:rPr>
              <a:t>Третий лишний», «Сделаем бусы на ёлку».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folHlink"/>
                </a:solidFill>
              </a:rPr>
              <a:t>Шитье и поделки из соленого теста на новогоднюю тему.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44475"/>
            <a:ext cx="8308975" cy="898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ФОТООТЧЕТ 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781511">
            <a:off x="304800" y="13716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5200" y="3505200"/>
            <a:ext cx="2514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06874">
            <a:off x="5791200" y="1371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127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Литературная гостиная</a:t>
            </a:r>
            <a:br>
              <a:rPr lang="ru-RU" dirty="0" smtClean="0"/>
            </a:br>
            <a:r>
              <a:rPr lang="ru-RU" dirty="0" smtClean="0"/>
              <a:t>«Зимушка-зима»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508334">
            <a:off x="609600" y="1833563"/>
            <a:ext cx="3733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4191000"/>
            <a:ext cx="36576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60620">
            <a:off x="5033963" y="1828800"/>
            <a:ext cx="3733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2000" y="4191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87157">
            <a:off x="5486400" y="3276600"/>
            <a:ext cx="33718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5918">
            <a:off x="533400" y="3429000"/>
            <a:ext cx="3352800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62200" y="304800"/>
            <a:ext cx="42672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Выставка рисунков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7239000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304800"/>
            <a:ext cx="8007350" cy="76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Работа кружка «Пчелка»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06680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48000"/>
            <a:ext cx="43434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60198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46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Альтернативные елочки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057400"/>
            <a:ext cx="23431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67000" y="22860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2057400"/>
            <a:ext cx="24003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990600"/>
            <a:ext cx="6781800" cy="5086350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effectLst/>
                <a:latin typeface="Times New Roman" pitchFamily="18" charset="0"/>
              </a:rPr>
              <a:t>Стихи и сказки, сочиненные родителями в защиту ели</a:t>
            </a:r>
            <a:r>
              <a:rPr lang="ru-RU" sz="4000" dirty="0" smtClean="0">
                <a:latin typeface="Times New Roman" pitchFamily="18" charset="0"/>
              </a:rPr>
              <a:t>.</a:t>
            </a:r>
          </a:p>
        </p:txBody>
      </p:sp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502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Дерево, трава, цветы и птицы</a:t>
            </a:r>
            <a:br>
              <a:rPr lang="ru-RU" smtClean="0"/>
            </a:br>
            <a:r>
              <a:rPr lang="ru-RU" smtClean="0"/>
              <a:t>Не всегда умеют защититься</a:t>
            </a:r>
            <a:br>
              <a:rPr lang="ru-RU" smtClean="0"/>
            </a:br>
            <a:r>
              <a:rPr lang="ru-RU" smtClean="0"/>
              <a:t>Если будут уничтожены они</a:t>
            </a:r>
            <a:br>
              <a:rPr lang="ru-RU" smtClean="0"/>
            </a:br>
            <a:r>
              <a:rPr lang="ru-RU" smtClean="0"/>
              <a:t>На планете мы останемся одни.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62200"/>
            <a:ext cx="33004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Акция</a:t>
            </a:r>
            <a:br>
              <a:rPr lang="ru-RU" sz="4000" smtClean="0"/>
            </a:br>
            <a:r>
              <a:rPr lang="ru-RU" sz="4000" smtClean="0"/>
              <a:t>Елочка - зеленая иголочка»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2819400"/>
            <a:ext cx="2754313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2819400"/>
            <a:ext cx="2824163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5200" y="4114800"/>
            <a:ext cx="208756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81400" y="1676400"/>
            <a:ext cx="19843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Спасибо за внимание!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8915400" cy="6858000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  <a:latin typeface="Times New Roman" pitchFamily="18" charset="0"/>
              </a:rPr>
              <a:t>  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  <a:latin typeface="Times New Roman" pitchFamily="18" charset="0"/>
              </a:rPr>
              <a:t>           </a:t>
            </a:r>
            <a:r>
              <a:rPr lang="ru-RU" sz="2400" smtClean="0">
                <a:effectLst/>
                <a:latin typeface="Times New Roman" pitchFamily="18" charset="0"/>
              </a:rPr>
              <a:t>Ежегодно вся страна празднует Новый год. Украшаются дома, покупаются игрушки, из леса привозят красавицу Ель.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             О елке – новогодней красавице написано много рассказов и стихов. Большая их часть описывает елочку, установленную в зале или комнате, при этом все восхищаются ее красотой и убранством, радуются празднику.  И в этой праздничной суете как - то забывается тот факт, что  ежегодно после праздника в лесах резко сокращается количество  этих красавиц и в ближайшем будущем у нас совсем не останется возможности радоваться ее красоте, не только  у себя в доме, но и в лесу.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         Поэтому, уже сейчас важно воспитать у наших детей понимание того, что для празднования Нового года елку не обязательно рубить.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         Так возникла идея разработки и реализации проекта.  «Ёлочка – зеленая иголочка».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2000" cy="6384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latin typeface="Times New Roman" pitchFamily="18" charset="0"/>
              </a:rPr>
              <a:t>Цель проекта: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Привлечь внимание жителей нашего  поселка (детей, их родителей) к проблеме сохранения хвойных деревьев в период предновогодних и новогодних праздников с помощью изготовления альтернативных елок.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Образовательная область: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 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Нравственно – патриотическое и экологическое воспитание дошкольников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271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dirty="0" smtClean="0"/>
              <a:t>Задачи проекта: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914400"/>
            <a:ext cx="869315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Пробудить у детей и их родителей инициативу, самостоятельность, желание совершать добрые поступки.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На личном примере воспитывать у детей любовь к природе родного края, бережное отношение к хвойным деревьям.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Расширить систему представлений о природе зимой;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Обогатить словарный запас детей и расширить их кругозор знаний стихотворениями, приметами и пословицами о зиме, елке, традициях празднования Нового года.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Создать условия для развития интеллектуальных, коммуникативных умений детей их творческого мышления.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Гармонизация внутрисемейных отношений.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C000"/>
                </a:solidFill>
                <a:latin typeface="Times New Roman" pitchFamily="18" charset="0"/>
              </a:rPr>
              <a:t>          </a:t>
            </a: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Вид проекта</a:t>
            </a:r>
            <a:r>
              <a:rPr lang="ru-RU" b="1" smtClean="0">
                <a:effectLst/>
                <a:latin typeface="Times New Roman" pitchFamily="18" charset="0"/>
              </a:rPr>
              <a:t>: </a:t>
            </a:r>
            <a:r>
              <a:rPr lang="ru-RU" smtClean="0">
                <a:effectLst/>
                <a:latin typeface="Times New Roman" pitchFamily="18" charset="0"/>
              </a:rPr>
              <a:t>творческий</a:t>
            </a:r>
            <a:endParaRPr lang="ru-RU" sz="28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По характеру участия ребёнка в проекте</a:t>
            </a:r>
            <a:r>
              <a:rPr lang="ru-RU" smtClean="0">
                <a:effectLst/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effectLst/>
                <a:latin typeface="Times New Roman" pitchFamily="18" charset="0"/>
              </a:rPr>
              <a:t>участник от зарождения идеи до получения результата.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effectLst/>
                <a:latin typeface="Times New Roman" pitchFamily="18" charset="0"/>
              </a:rPr>
              <a:t>          </a:t>
            </a: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По характеру контактов</a:t>
            </a:r>
            <a:r>
              <a:rPr lang="ru-RU" sz="2800" smtClean="0">
                <a:effectLst/>
                <a:latin typeface="Times New Roman" pitchFamily="18" charset="0"/>
              </a:rPr>
              <a:t>: внутри возрастной группы.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По количеству участников</a:t>
            </a:r>
            <a:r>
              <a:rPr lang="ru-RU" sz="2800" smtClean="0">
                <a:effectLst/>
                <a:latin typeface="Times New Roman" pitchFamily="18" charset="0"/>
              </a:rPr>
              <a:t>: групповой.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effectLst/>
                <a:latin typeface="Times New Roman" pitchFamily="18" charset="0"/>
              </a:rPr>
              <a:t>           </a:t>
            </a: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По продолжительности</a:t>
            </a:r>
            <a:r>
              <a:rPr lang="ru-RU" sz="2800" smtClean="0">
                <a:effectLst/>
                <a:latin typeface="Times New Roman" pitchFamily="18" charset="0"/>
              </a:rPr>
              <a:t>: среднесрочный.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Участники проекта</a:t>
            </a:r>
            <a:r>
              <a:rPr lang="ru-RU" sz="2800" smtClean="0">
                <a:effectLst/>
                <a:latin typeface="Times New Roman" pitchFamily="18" charset="0"/>
              </a:rPr>
              <a:t>: воспитанники ДОУ и их родители.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effectLst/>
                <a:latin typeface="Times New Roman" pitchFamily="18" charset="0"/>
              </a:rPr>
              <a:t>           </a:t>
            </a:r>
            <a:r>
              <a:rPr lang="ru-RU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Формы реализации проекта</a:t>
            </a:r>
            <a:r>
              <a:rPr lang="ru-RU" sz="2800" smtClean="0">
                <a:effectLst/>
                <a:latin typeface="Times New Roman" pitchFamily="18" charset="0"/>
              </a:rPr>
              <a:t>: образовательная деятельность, экскурсии, наблюдение, акция, консультация, выставка, </a:t>
            </a:r>
            <a:r>
              <a:rPr lang="ru-RU" sz="2400" smtClean="0">
                <a:effectLst/>
                <a:latin typeface="Times New Roman" pitchFamily="18" charset="0"/>
              </a:rPr>
              <a:t> литературная гостиная.</a:t>
            </a:r>
            <a:br>
              <a:rPr lang="ru-RU" sz="2400" smtClean="0">
                <a:effectLst/>
                <a:latin typeface="Times New Roman" pitchFamily="18" charset="0"/>
              </a:rPr>
            </a:br>
            <a:r>
              <a:rPr lang="ru-RU" sz="1400" smtClean="0">
                <a:solidFill>
                  <a:schemeClr val="tx2"/>
                </a:solidFill>
                <a:effectLst/>
              </a:rPr>
              <a:t/>
            </a:r>
            <a:br>
              <a:rPr lang="ru-RU" sz="1400" smtClean="0">
                <a:solidFill>
                  <a:schemeClr val="tx2"/>
                </a:solidFill>
                <a:effectLst/>
              </a:rPr>
            </a:br>
            <a:endParaRPr lang="ru-RU" sz="1400" smtClean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229600" cy="517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План реализации проекта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762000"/>
            <a:ext cx="8991600" cy="609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1.</a:t>
            </a:r>
            <a:r>
              <a:rPr lang="ru-RU" sz="2800" dirty="0" smtClean="0"/>
              <a:t> </a:t>
            </a:r>
            <a:r>
              <a:rPr lang="ru-RU" sz="2400" dirty="0" smtClean="0">
                <a:effectLst/>
                <a:latin typeface="Times New Roman" pitchFamily="18" charset="0"/>
              </a:rPr>
              <a:t>Э</a:t>
            </a:r>
            <a:r>
              <a:rPr lang="ru-RU" sz="2400" b="1" dirty="0" smtClean="0">
                <a:effectLst/>
                <a:latin typeface="Times New Roman" pitchFamily="18" charset="0"/>
              </a:rPr>
              <a:t>кскурсия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– </a:t>
            </a:r>
            <a:r>
              <a:rPr lang="ru-RU" sz="2000" dirty="0" smtClean="0">
                <a:effectLst/>
                <a:latin typeface="Times New Roman" pitchFamily="18" charset="0"/>
              </a:rPr>
              <a:t>наблюдение за хвойными деревьями;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2</a:t>
            </a:r>
            <a:r>
              <a:rPr lang="ru-RU" sz="2800" dirty="0" smtClean="0">
                <a:effectLst/>
              </a:rPr>
              <a:t>.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</a:rPr>
              <a:t>Образовательная деятельность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  <a:latin typeface="Times New Roman" pitchFamily="18" charset="0"/>
              </a:rPr>
              <a:t>         - коммуникация (К. И. Чуковский «Ёлка», М. Зощенко «Ёлка»)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  <a:latin typeface="Times New Roman" pitchFamily="18" charset="0"/>
              </a:rPr>
              <a:t>        - художественное творчество (рисование «Осенний клен и ель», аппликация «Трусишка зайка серенький под елочкой скакал», рисование «Новогодний праздник в детском саду»).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  <a:latin typeface="Times New Roman" pitchFamily="18" charset="0"/>
              </a:rPr>
              <a:t>        - музыкальная деятельность (разучивание песен «В лесу родилась елочка», «Под новый год»)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3</a:t>
            </a:r>
            <a:r>
              <a:rPr lang="ru-RU" sz="2800" dirty="0" smtClean="0">
                <a:effectLst/>
              </a:rPr>
              <a:t>.</a:t>
            </a:r>
            <a:r>
              <a:rPr lang="ru-RU" sz="2800" dirty="0" smtClean="0"/>
              <a:t>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Литературная гостиная «Зимушка-зима»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4. </a:t>
            </a:r>
            <a:r>
              <a:rPr lang="ru-RU" sz="2400" b="1" dirty="0" smtClean="0">
                <a:effectLst/>
                <a:latin typeface="Times New Roman" pitchFamily="18" charset="0"/>
              </a:rPr>
              <a:t>Консультация для родителей « Сохраним елочку»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5. </a:t>
            </a:r>
            <a:r>
              <a:rPr lang="ru-RU" sz="2400" b="1" dirty="0" smtClean="0">
                <a:effectLst/>
                <a:latin typeface="Times New Roman" pitchFamily="18" charset="0"/>
              </a:rPr>
              <a:t>Выставка детских</a:t>
            </a:r>
            <a:r>
              <a:rPr lang="ru-RU" sz="2400" b="1" dirty="0" smtClean="0">
                <a:effectLst/>
              </a:rPr>
              <a:t> </a:t>
            </a:r>
            <a:r>
              <a:rPr lang="ru-RU" sz="2400" b="1" dirty="0" smtClean="0">
                <a:effectLst/>
                <a:latin typeface="Times New Roman" pitchFamily="18" charset="0"/>
              </a:rPr>
              <a:t>рисунков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6. </a:t>
            </a:r>
            <a:r>
              <a:rPr lang="ru-RU" sz="2400" b="1" dirty="0" smtClean="0">
                <a:effectLst/>
                <a:latin typeface="Times New Roman" pitchFamily="18" charset="0"/>
              </a:rPr>
              <a:t>Выставка  детских работ кружка «Пчелка» по </a:t>
            </a:r>
            <a:r>
              <a:rPr lang="ru-RU" sz="2400" b="1" dirty="0" err="1" smtClean="0">
                <a:effectLst/>
                <a:latin typeface="Times New Roman" pitchFamily="18" charset="0"/>
              </a:rPr>
              <a:t>изонити</a:t>
            </a:r>
            <a:r>
              <a:rPr lang="ru-RU" sz="2400" b="1" dirty="0" smtClean="0">
                <a:effectLst/>
                <a:latin typeface="Times New Roman" pitchFamily="18" charset="0"/>
              </a:rPr>
              <a:t> и </a:t>
            </a:r>
            <a:r>
              <a:rPr lang="ru-RU" sz="2400" b="1" dirty="0" err="1" smtClean="0">
                <a:effectLst/>
                <a:latin typeface="Times New Roman" pitchFamily="18" charset="0"/>
              </a:rPr>
              <a:t>тестопластике</a:t>
            </a:r>
            <a:r>
              <a:rPr lang="ru-RU" sz="2400" b="1" dirty="0" smtClean="0">
                <a:effectLst/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effectLst/>
                <a:latin typeface="Times New Roman" pitchFamily="18" charset="0"/>
              </a:rPr>
              <a:t> </a:t>
            </a:r>
            <a:r>
              <a:rPr lang="ru-RU" sz="2800" b="1" dirty="0" smtClean="0">
                <a:effectLst/>
              </a:rPr>
              <a:t>7.</a:t>
            </a:r>
            <a:r>
              <a:rPr lang="ru-RU" sz="2400" b="1" dirty="0" smtClean="0">
                <a:effectLst/>
                <a:latin typeface="Times New Roman" pitchFamily="18" charset="0"/>
              </a:rPr>
              <a:t> Акция «Ёлочка – зеленая иголочка»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Предполагаемый результат:</a:t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371600"/>
            <a:ext cx="7924800" cy="5257800"/>
          </a:xfrm>
        </p:spPr>
        <p:txBody>
          <a:bodyPr/>
          <a:lstStyle/>
          <a:p>
            <a:pPr eaLnBrk="1" hangingPunct="1"/>
            <a:r>
              <a:rPr lang="ru-RU" sz="2800" smtClean="0">
                <a:effectLst/>
              </a:rPr>
              <a:t>Сформированность у детей и их родителей чувства бережного отношения к природе  родного поселка, района, края;</a:t>
            </a:r>
          </a:p>
          <a:p>
            <a:pPr eaLnBrk="1" hangingPunct="1"/>
            <a:r>
              <a:rPr lang="ru-RU" sz="2800" smtClean="0">
                <a:effectLst/>
              </a:rPr>
              <a:t>Развитие творческих способностей детей и родителей;</a:t>
            </a:r>
          </a:p>
          <a:p>
            <a:pPr eaLnBrk="1" hangingPunct="1"/>
            <a:r>
              <a:rPr lang="ru-RU" sz="2800" smtClean="0">
                <a:effectLst/>
              </a:rPr>
              <a:t>Обогащение словарного запаса детей стихотворениями и пословицами о зиме, елке.</a:t>
            </a:r>
          </a:p>
          <a:p>
            <a:pPr eaLnBrk="1" hangingPunct="1"/>
            <a:r>
              <a:rPr lang="ru-RU" sz="2800" smtClean="0">
                <a:effectLst/>
              </a:rPr>
              <a:t>Активизация родительской общественности во взаимодействии с ДОУ;</a:t>
            </a:r>
          </a:p>
          <a:p>
            <a:pPr eaLnBrk="1" hangingPunct="1"/>
            <a:r>
              <a:rPr lang="ru-RU" sz="2800" smtClean="0">
                <a:effectLst/>
              </a:rPr>
              <a:t>Создание в группе атмосферы праздника.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Продукт проектной деятельности: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153400" cy="4191000"/>
          </a:xfrm>
        </p:spPr>
        <p:txBody>
          <a:bodyPr/>
          <a:lstStyle/>
          <a:p>
            <a:pPr eaLnBrk="1" hangingPunct="1"/>
            <a:r>
              <a:rPr lang="ru-RU" smtClean="0">
                <a:effectLst/>
              </a:rPr>
              <a:t>Выставка рисунков;</a:t>
            </a:r>
          </a:p>
          <a:p>
            <a:pPr eaLnBrk="1" hangingPunct="1"/>
            <a:r>
              <a:rPr lang="ru-RU" smtClean="0">
                <a:effectLst/>
              </a:rPr>
              <a:t>Выставка детских работ кружка «Пчёлка» по изонити и тестопластике»;</a:t>
            </a:r>
          </a:p>
          <a:p>
            <a:pPr eaLnBrk="1" hangingPunct="1"/>
            <a:r>
              <a:rPr lang="ru-RU" smtClean="0">
                <a:effectLst/>
              </a:rPr>
              <a:t>Стихи и сказки о елочке;</a:t>
            </a:r>
          </a:p>
          <a:p>
            <a:pPr eaLnBrk="1" hangingPunct="1"/>
            <a:r>
              <a:rPr lang="ru-RU" smtClean="0">
                <a:effectLst/>
              </a:rPr>
              <a:t>Выставка альтернативных елочек;</a:t>
            </a:r>
          </a:p>
          <a:p>
            <a:pPr eaLnBrk="1" hangingPunct="1"/>
            <a:r>
              <a:rPr lang="ru-RU" smtClean="0">
                <a:effectLst/>
              </a:rPr>
              <a:t>Презентация проекта.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546</TotalTime>
  <Words>689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Wingdings</vt:lpstr>
      <vt:lpstr>Calibri</vt:lpstr>
      <vt:lpstr>Times New Roman</vt:lpstr>
      <vt:lpstr>Трава</vt:lpstr>
      <vt:lpstr>Муниципальное бюджетное дошкольное образовательное учреждение Курагинский детский сад №9 «Алёнушка» комбинированного вида</vt:lpstr>
      <vt:lpstr>Слайд 2</vt:lpstr>
      <vt:lpstr>Слайд 3</vt:lpstr>
      <vt:lpstr>Цель проекта:  Привлечь внимание жителей нашего  поселка (детей, их родителей) к проблеме сохранения хвойных деревьев в период предновогодних и новогодних праздников с помощью изготовления альтернативных елок.   Образовательная область:    Нравственно – патриотическое и экологическое воспитание дошкольников</vt:lpstr>
      <vt:lpstr>Задачи проекта:  </vt:lpstr>
      <vt:lpstr>Слайд 6</vt:lpstr>
      <vt:lpstr>План реализации проекта</vt:lpstr>
      <vt:lpstr>Предполагаемый результат: </vt:lpstr>
      <vt:lpstr>Продукт проектной деятельности:</vt:lpstr>
      <vt:lpstr>Слайд 10</vt:lpstr>
      <vt:lpstr>ФОТООТЧЕТ </vt:lpstr>
      <vt:lpstr>Литературная гостиная «Зимушка-зима»</vt:lpstr>
      <vt:lpstr>Слайд 13</vt:lpstr>
      <vt:lpstr>Выставка рисунков</vt:lpstr>
      <vt:lpstr>Слайд 15</vt:lpstr>
      <vt:lpstr>Слайд 16</vt:lpstr>
      <vt:lpstr>Альтернативные елочки</vt:lpstr>
      <vt:lpstr>Слайд 18</vt:lpstr>
      <vt:lpstr>Стихи и сказки, сочиненные родителями в защиту ели.</vt:lpstr>
      <vt:lpstr>Акция Елочка - зеленая иголочка»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30</cp:revision>
  <cp:lastPrinted>1601-01-01T00:00:00Z</cp:lastPrinted>
  <dcterms:created xsi:type="dcterms:W3CDTF">1601-01-01T00:00:00Z</dcterms:created>
  <dcterms:modified xsi:type="dcterms:W3CDTF">2015-09-21T14:29:25Z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